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02336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6327"/>
  </p:normalViewPr>
  <p:slideViewPr>
    <p:cSldViewPr snapToGrid="0">
      <p:cViewPr varScale="1">
        <p:scale>
          <a:sx n="21" d="100"/>
          <a:sy n="21" d="100"/>
        </p:scale>
        <p:origin x="34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6584530"/>
            <a:ext cx="34198560" cy="14007253"/>
          </a:xfrm>
        </p:spPr>
        <p:txBody>
          <a:bodyPr anchor="b"/>
          <a:lstStyle>
            <a:lvl1pPr algn="ctr"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21131956"/>
            <a:ext cx="30175200" cy="9713804"/>
          </a:xfrm>
        </p:spPr>
        <p:txBody>
          <a:bodyPr/>
          <a:lstStyle>
            <a:lvl1pPr marL="0" indent="0" algn="ctr">
              <a:buNone/>
              <a:defRPr sz="10560"/>
            </a:lvl1pPr>
            <a:lvl2pPr marL="2011680" indent="0" algn="ctr">
              <a:buNone/>
              <a:defRPr sz="8800"/>
            </a:lvl2pPr>
            <a:lvl3pPr marL="4023360" indent="0" algn="ctr">
              <a:buNone/>
              <a:defRPr sz="7920"/>
            </a:lvl3pPr>
            <a:lvl4pPr marL="6035040" indent="0" algn="ctr">
              <a:buNone/>
              <a:defRPr sz="7040"/>
            </a:lvl4pPr>
            <a:lvl5pPr marL="8046720" indent="0" algn="ctr">
              <a:buNone/>
              <a:defRPr sz="7040"/>
            </a:lvl5pPr>
            <a:lvl6pPr marL="10058400" indent="0" algn="ctr">
              <a:buNone/>
              <a:defRPr sz="7040"/>
            </a:lvl6pPr>
            <a:lvl7pPr marL="12070080" indent="0" algn="ctr">
              <a:buNone/>
              <a:defRPr sz="7040"/>
            </a:lvl7pPr>
            <a:lvl8pPr marL="14081760" indent="0" algn="ctr">
              <a:buNone/>
              <a:defRPr sz="7040"/>
            </a:lvl8pPr>
            <a:lvl9pPr marL="16093440" indent="0" algn="ctr">
              <a:buNone/>
              <a:defRPr sz="7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71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10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2142067"/>
            <a:ext cx="8675370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2142067"/>
            <a:ext cx="25523190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41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0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10030472"/>
            <a:ext cx="34701480" cy="16736057"/>
          </a:xfrm>
        </p:spPr>
        <p:txBody>
          <a:bodyPr anchor="b"/>
          <a:lstStyle>
            <a:lvl1pPr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26924858"/>
            <a:ext cx="34701480" cy="8801097"/>
          </a:xfrm>
        </p:spPr>
        <p:txBody>
          <a:bodyPr/>
          <a:lstStyle>
            <a:lvl1pPr marL="0" indent="0">
              <a:buNone/>
              <a:defRPr sz="10560">
                <a:solidFill>
                  <a:schemeClr val="tx1"/>
                </a:solidFill>
              </a:defRPr>
            </a:lvl1pPr>
            <a:lvl2pPr marL="2011680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2pPr>
            <a:lvl3pPr marL="4023360" indent="0">
              <a:buNone/>
              <a:defRPr sz="7920">
                <a:solidFill>
                  <a:schemeClr val="tx1">
                    <a:tint val="75000"/>
                  </a:schemeClr>
                </a:solidFill>
              </a:defRPr>
            </a:lvl3pPr>
            <a:lvl4pPr marL="60350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4pPr>
            <a:lvl5pPr marL="804672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5pPr>
            <a:lvl6pPr marL="1005840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6pPr>
            <a:lvl7pPr marL="1207008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7pPr>
            <a:lvl8pPr marL="1408176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8pPr>
            <a:lvl9pPr marL="160934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708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2142076"/>
            <a:ext cx="3470148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9862823"/>
            <a:ext cx="17020696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4696440"/>
            <a:ext cx="17020696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9862823"/>
            <a:ext cx="17104520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4696440"/>
            <a:ext cx="17104520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5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98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5792902"/>
            <a:ext cx="20368260" cy="28591933"/>
          </a:xfrm>
        </p:spPr>
        <p:txBody>
          <a:bodyPr/>
          <a:lstStyle>
            <a:lvl1pPr>
              <a:defRPr sz="14080"/>
            </a:lvl1pPr>
            <a:lvl2pPr>
              <a:defRPr sz="12320"/>
            </a:lvl2pPr>
            <a:lvl3pPr>
              <a:defRPr sz="1056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61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5792902"/>
            <a:ext cx="20368260" cy="28591933"/>
          </a:xfrm>
        </p:spPr>
        <p:txBody>
          <a:bodyPr anchor="t"/>
          <a:lstStyle>
            <a:lvl1pPr marL="0" indent="0">
              <a:buNone/>
              <a:defRPr sz="14080"/>
            </a:lvl1pPr>
            <a:lvl2pPr marL="2011680" indent="0">
              <a:buNone/>
              <a:defRPr sz="12320"/>
            </a:lvl2pPr>
            <a:lvl3pPr marL="4023360" indent="0">
              <a:buNone/>
              <a:defRPr sz="10560"/>
            </a:lvl3pPr>
            <a:lvl4pPr marL="6035040" indent="0">
              <a:buNone/>
              <a:defRPr sz="8800"/>
            </a:lvl4pPr>
            <a:lvl5pPr marL="8046720" indent="0">
              <a:buNone/>
              <a:defRPr sz="8800"/>
            </a:lvl5pPr>
            <a:lvl6pPr marL="10058400" indent="0">
              <a:buNone/>
              <a:defRPr sz="8800"/>
            </a:lvl6pPr>
            <a:lvl7pPr marL="12070080" indent="0">
              <a:buNone/>
              <a:defRPr sz="8800"/>
            </a:lvl7pPr>
            <a:lvl8pPr marL="14081760" indent="0">
              <a:buNone/>
              <a:defRPr sz="8800"/>
            </a:lvl8pPr>
            <a:lvl9pPr marL="16093440" indent="0">
              <a:buNone/>
              <a:defRPr sz="8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3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2142076"/>
            <a:ext cx="3470148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10710333"/>
            <a:ext cx="3470148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A4400-B34D-9641-ACA4-6F51C231390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37290595"/>
            <a:ext cx="135788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23360" rtl="0" eaLnBrk="1" latinLnBrk="0" hangingPunct="1">
        <a:lnSpc>
          <a:spcPct val="90000"/>
        </a:lnSpc>
        <a:spcBef>
          <a:spcPct val="0"/>
        </a:spcBef>
        <a:buNone/>
        <a:defRPr sz="19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0" indent="-1005840" algn="l" defTabSz="4023360" rtl="0" eaLnBrk="1" latinLnBrk="0" hangingPunct="1">
        <a:lnSpc>
          <a:spcPct val="90000"/>
        </a:lnSpc>
        <a:spcBef>
          <a:spcPts val="4400"/>
        </a:spcBef>
        <a:buFont typeface="Arial" panose="020B0604020202020204" pitchFamily="34" charset="0"/>
        <a:buChar char="•"/>
        <a:defRPr sz="12320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10560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hyperlink" Target="https://www.r-project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ew and improved letterhead – for every SIPS section! | Discovery that  Connects">
            <a:extLst>
              <a:ext uri="{FF2B5EF4-FFF2-40B4-BE49-F238E27FC236}">
                <a16:creationId xmlns:a16="http://schemas.microsoft.com/office/drawing/2014/main" id="{2D382CBB-C896-2598-6BF3-018EC1101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84" y="488284"/>
            <a:ext cx="13815456" cy="229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C5E28-4A65-365F-14CD-78B7F2EE4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1280" y="2152"/>
            <a:ext cx="29992320" cy="3763990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l"/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Weed suppression from frost-seeded</a:t>
            </a:r>
            <a:b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</a:br>
            <a:r>
              <a:rPr lang="en-US" sz="12000" b="1" i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Brassicaceae</a:t>
            </a:r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 cover crops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64FAF-69D6-0F14-2A95-0CD7F1AB2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46365" y="3599242"/>
            <a:ext cx="39379757" cy="3056102"/>
          </a:xfrm>
        </p:spPr>
        <p:txBody>
          <a:bodyPr>
            <a:normAutofit/>
          </a:bodyPr>
          <a:lstStyle/>
          <a:p>
            <a:r>
              <a:rPr lang="en-US" sz="6600" dirty="0"/>
              <a:t>Huong T. X. Nguyen, Olivia L. Fisher, Amy T. Fox, Kristen Loria, Kathryn F. Marini, Christopher J. Pelzer, Adam N. Sharifi, Domenic </a:t>
            </a:r>
            <a:r>
              <a:rPr lang="en-US" sz="6600"/>
              <a:t>D. Varma</a:t>
            </a:r>
            <a:r>
              <a:rPr lang="en-US" sz="6600" dirty="0"/>
              <a:t>, Sandra Wayman, Matthew R. Ryan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D71783-5FC7-96A5-E2D1-860503416B0A}"/>
              </a:ext>
            </a:extLst>
          </p:cNvPr>
          <p:cNvSpPr txBox="1"/>
          <p:nvPr/>
        </p:nvSpPr>
        <p:spPr>
          <a:xfrm>
            <a:off x="183283" y="5150127"/>
            <a:ext cx="3985681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Motivation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/>
              <a:t>Cover crops can build soil fertility and suppress weeds [1].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/>
              <a:t>Red clover </a:t>
            </a:r>
            <a:r>
              <a:rPr lang="en-US" sz="6000" dirty="0">
                <a:solidFill>
                  <a:schemeClr val="tx1"/>
                </a:solidFill>
              </a:rPr>
              <a:t>(</a:t>
            </a:r>
            <a:r>
              <a:rPr lang="en-US" sz="6000" i="1" dirty="0">
                <a:solidFill>
                  <a:schemeClr val="tx1"/>
                </a:solidFill>
              </a:rPr>
              <a:t>Trifolium pratense </a:t>
            </a:r>
            <a:r>
              <a:rPr lang="en-US" sz="6000" dirty="0">
                <a:solidFill>
                  <a:schemeClr val="tx1"/>
                </a:solidFill>
              </a:rPr>
              <a:t>L.) is a winter-hardy cover crop that provides multiple benefits [2] while requires little management [3], but its weed suppression performance is inconsistent [4,5].</a:t>
            </a:r>
            <a:endParaRPr lang="en-US" sz="6000" dirty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/>
              <a:t>Brassicas are cool-season crops. Yellow mustard, spring canola, and winter rapeseed residues when incorporated with soil can reduce weed seedling emergence [6]. 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Can brassicas provide reliable weed suppression?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6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7D2B1-395F-CF47-A33F-65D580110256}"/>
              </a:ext>
            </a:extLst>
          </p:cNvPr>
          <p:cNvSpPr txBox="1"/>
          <p:nvPr/>
        </p:nvSpPr>
        <p:spPr>
          <a:xfrm>
            <a:off x="18194450" y="10908620"/>
            <a:ext cx="30146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FCBFE-BAC6-C4D2-6028-3B21D6359B43}"/>
              </a:ext>
            </a:extLst>
          </p:cNvPr>
          <p:cNvSpPr txBox="1"/>
          <p:nvPr/>
        </p:nvSpPr>
        <p:spPr>
          <a:xfrm rot="10800000" flipV="1">
            <a:off x="507736" y="11783893"/>
            <a:ext cx="17800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accent1">
                    <a:lumMod val="75000"/>
                  </a:schemeClr>
                </a:solidFill>
              </a:rPr>
              <a:t>Collard provided the strongest weed suppression among all the examined </a:t>
            </a:r>
            <a:r>
              <a:rPr lang="en-US" sz="6600" b="1" i="1" dirty="0">
                <a:solidFill>
                  <a:schemeClr val="accent1">
                    <a:lumMod val="75000"/>
                  </a:schemeClr>
                </a:solidFill>
              </a:rPr>
              <a:t>Brassicaceae </a:t>
            </a:r>
            <a:r>
              <a:rPr lang="en-US" sz="6600" b="1" dirty="0">
                <a:solidFill>
                  <a:schemeClr val="accent1">
                    <a:lumMod val="75000"/>
                  </a:schemeClr>
                </a:solidFill>
              </a:rPr>
              <a:t>species.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/>
              <p:nvPr/>
            </p:nvSpPr>
            <p:spPr>
              <a:xfrm>
                <a:off x="183283" y="26402022"/>
                <a:ext cx="27256915" cy="126031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6000" dirty="0">
                    <a:solidFill>
                      <a:schemeClr val="tx1"/>
                    </a:solidFill>
                  </a:rPr>
                  <a:t>Randomized complete block design with 4 replications (N = 48). Each replication consisted of 10 brassica cover crop species, 1 red clover, and 1 no cover crop treatment. Red clover and no cover crop are control treatments.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6000" dirty="0">
                    <a:solidFill>
                      <a:schemeClr val="tx1"/>
                    </a:solidFill>
                  </a:rPr>
                  <a:t>10 </a:t>
                </a:r>
                <a:r>
                  <a:rPr lang="en-US" sz="6000" i="1" dirty="0">
                    <a:solidFill>
                      <a:schemeClr val="tx1"/>
                    </a:solidFill>
                  </a:rPr>
                  <a:t>Brassicaceae </a:t>
                </a:r>
                <a:r>
                  <a:rPr lang="en-US" sz="6000" dirty="0">
                    <a:solidFill>
                      <a:schemeClr val="tx1"/>
                    </a:solidFill>
                  </a:rPr>
                  <a:t>species and red clover were frost-seeded into </a:t>
                </a:r>
                <a:r>
                  <a:rPr lang="en-US" sz="6000" b="0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rolled cereal rye mulch </a:t>
                </a:r>
                <a:r>
                  <a:rPr lang="en-US" sz="6000" dirty="0">
                    <a:solidFill>
                      <a:schemeClr val="tx1"/>
                    </a:solidFill>
                  </a:rPr>
                  <a:t>on March 23</a:t>
                </a:r>
                <a:r>
                  <a:rPr lang="en-US" sz="60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6000" dirty="0">
                    <a:solidFill>
                      <a:schemeClr val="tx1"/>
                    </a:solidFill>
                  </a:rPr>
                  <a:t>, 2022. The no cover crop was rolled cereal rye mulch residue.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6000" dirty="0">
                    <a:solidFill>
                      <a:schemeClr val="tx1"/>
                    </a:solidFill>
                  </a:rPr>
                  <a:t>Crop speculative coverage was evaluated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6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6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6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6000" dirty="0">
                    <a:solidFill>
                      <a:schemeClr val="tx1"/>
                    </a:solidFill>
                  </a:rPr>
                  <a:t> quadrat per plot on Jun 2</a:t>
                </a:r>
                <a:r>
                  <a:rPr lang="en-US" sz="6000" baseline="30000" dirty="0">
                    <a:solidFill>
                      <a:schemeClr val="tx1"/>
                    </a:solidFill>
                  </a:rPr>
                  <a:t>nd</a:t>
                </a:r>
                <a:r>
                  <a:rPr lang="en-US" sz="6000" dirty="0">
                    <a:solidFill>
                      <a:schemeClr val="tx1"/>
                    </a:solidFill>
                  </a:rPr>
                  <a:t>, 2022</a:t>
                </a:r>
                <a:r>
                  <a:rPr lang="en-US" sz="6000" dirty="0"/>
                  <a:t> and c</a:t>
                </a:r>
                <a:r>
                  <a:rPr lang="en-US" sz="6000" dirty="0">
                    <a:solidFill>
                      <a:schemeClr val="tx1"/>
                    </a:solidFill>
                  </a:rPr>
                  <a:t>rop and weed biomass were sampled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6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6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6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6000" dirty="0">
                    <a:solidFill>
                      <a:schemeClr val="tx1"/>
                    </a:solidFill>
                  </a:rPr>
                  <a:t> quadrat per plot on Jun 3</a:t>
                </a:r>
                <a:r>
                  <a:rPr lang="en-US" sz="60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6000" dirty="0">
                    <a:solidFill>
                      <a:schemeClr val="tx1"/>
                    </a:solidFill>
                  </a:rPr>
                  <a:t>, 2022.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6000" dirty="0">
                    <a:solidFill>
                      <a:schemeClr val="tx1"/>
                    </a:solidFill>
                  </a:rPr>
                  <a:t>Non-linear model for crop – weed competition was fitted with </a:t>
                </a:r>
                <a:r>
                  <a:rPr lang="en-US" sz="6000" dirty="0" err="1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nls</a:t>
                </a:r>
                <a:r>
                  <a:rPr lang="en-US" sz="6000" dirty="0">
                    <a:solidFill>
                      <a:schemeClr val="tx1"/>
                    </a:solidFill>
                  </a:rPr>
                  <a:t> and </a:t>
                </a:r>
                <a:r>
                  <a:rPr lang="en-US" sz="6000" dirty="0"/>
                  <a:t>linear model for crop speculative coverage was fitted with </a:t>
                </a:r>
                <a:r>
                  <a:rPr lang="en-US" sz="60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lm</a:t>
                </a:r>
                <a:r>
                  <a:rPr lang="en-US" sz="6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6000" dirty="0"/>
                  <a:t>and (</a:t>
                </a:r>
                <a:r>
                  <a:rPr lang="en-US" sz="6000" dirty="0">
                    <a:solidFill>
                      <a:schemeClr val="tx1"/>
                    </a:solidFill>
                  </a:rPr>
                  <a:t>stats package version 3.6.2 [7]) in R version 4.2.1 [7]. The competition conforms to </a:t>
                </a:r>
                <a:r>
                  <a:rPr lang="en-US" sz="6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6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6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60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6000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6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60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60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sz="6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6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60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6000" b="0" i="1" smtClean="0">
                            <a:latin typeface="Cambria Math" panose="02040503050406030204" pitchFamily="18" charset="0"/>
                          </a:rPr>
                          <m:t> ∗  </m:t>
                        </m:r>
                        <m:sSub>
                          <m:sSubPr>
                            <m:ctrlPr>
                              <a:rPr lang="en-US" sz="6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60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60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6000" dirty="0">
                    <a:solidFill>
                      <a:schemeClr val="tx1"/>
                    </a:solidFill>
                  </a:rPr>
                  <a:t> [8],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6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60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60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6000" dirty="0"/>
                  <a:t> is the weed biomass, C is the weed biomass when no cover crop presented,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6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60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60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6000" dirty="0">
                    <a:solidFill>
                      <a:schemeClr val="tx1"/>
                    </a:solidFill>
                  </a:rPr>
                  <a:t> is the crop – weed competition coefficient,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6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60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6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6000" dirty="0">
                    <a:solidFill>
                      <a:schemeClr val="tx1"/>
                    </a:solidFill>
                  </a:rPr>
                  <a:t> is the cover crop biomass.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283" y="26402022"/>
                <a:ext cx="27256915" cy="12603130"/>
              </a:xfrm>
              <a:prstGeom prst="rect">
                <a:avLst/>
              </a:prstGeom>
              <a:blipFill>
                <a:blip r:embed="rId3"/>
                <a:stretch>
                  <a:fillRect l="-1211" t="-1408" r="-1630" b="-23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164146-EB2D-7B14-41E9-2666BFD8A53B}"/>
              </a:ext>
            </a:extLst>
          </p:cNvPr>
          <p:cNvSpPr txBox="1"/>
          <p:nvPr/>
        </p:nvSpPr>
        <p:spPr>
          <a:xfrm>
            <a:off x="23542802" y="38165305"/>
            <a:ext cx="166907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Acknowledgements</a:t>
            </a:r>
          </a:p>
          <a:p>
            <a:r>
              <a:rPr lang="en-US" sz="6000" dirty="0"/>
              <a:t>Keith </a:t>
            </a:r>
            <a:r>
              <a:rPr lang="en-US" sz="6000" dirty="0" err="1"/>
              <a:t>Berns</a:t>
            </a:r>
            <a:r>
              <a:rPr lang="en-US" sz="6000" dirty="0"/>
              <a:t>, Green Cover Seed, Bladen, Nebraska</a:t>
            </a:r>
          </a:p>
          <a:p>
            <a:endParaRPr lang="en-US" sz="6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EE21D-561A-27B3-5C5A-C19B2935E03D}"/>
              </a:ext>
            </a:extLst>
          </p:cNvPr>
          <p:cNvSpPr txBox="1"/>
          <p:nvPr/>
        </p:nvSpPr>
        <p:spPr>
          <a:xfrm>
            <a:off x="27440199" y="25222795"/>
            <a:ext cx="12230098" cy="1338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Teasdale JR. Contribution of cover crops to weed management in sustainable agricultural systems. Journal of production agriculture. 1996 Oct;9(4):475-9. 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Ohno T, Doolan K,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Zibilske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LM, Liebman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Berube C. Phytotoxic effects of red clover amended soils on wild mustard seedling growth. Agriculture, ecosystems &amp; environment. 2000 Apr 1;78(2):187-92.</a:t>
            </a:r>
          </a:p>
          <a:p>
            <a:pPr marL="742950" indent="-742950">
              <a:buAutoNum type="arabicPeriod"/>
            </a:pPr>
            <a:r>
              <a:rPr lang="en-US" sz="3200" dirty="0">
                <a:solidFill>
                  <a:srgbClr val="222222"/>
                </a:solidFill>
                <a:latin typeface="Arial" panose="020B0604020202020204" pitchFamily="34" charset="0"/>
              </a:rPr>
              <a:t>Duiker SW, Curran SW. 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Management of red clover as a cover crop. </a:t>
            </a:r>
            <a:r>
              <a:rPr lang="en-US" sz="3200" b="0" i="0" u="none" strike="noStrike" dirty="0" err="1">
                <a:solidFill>
                  <a:srgbClr val="001E44"/>
                </a:solidFill>
                <a:effectLst/>
                <a:latin typeface="Roboto Slab"/>
              </a:rPr>
              <a:t>PennState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 Extension. 2007 Oct.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Mutch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DR, Martin TE,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Kosola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KR. Red clover (Trifolium pratense) suppression of common ragweed (Ambrosia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artemisiifolia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 in winter wheat (Triticum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aestivum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). Weed Technology. 2003 Mar;17(1):181-5.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Bryan CJ, Sipes SD,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Arduser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Kassim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L, Gibson DJ, Scott DA, Gage KL. Efficacy of cover crops for pollinator habitat provision and weed suppression. Environmental Entomology. 2021 Feb;50(1):208-21.</a:t>
            </a:r>
            <a:endParaRPr lang="en-US" sz="3200" b="0" i="0" u="none" strike="noStrike" dirty="0">
              <a:solidFill>
                <a:srgbClr val="001E44"/>
              </a:solidFill>
              <a:effectLst/>
              <a:latin typeface="Roboto Slab"/>
            </a:endParaRP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Haramoto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ER. Brassica cover cropping for weed management: A review. Renewable agriculture and food systems. 2004 Dec;19(4):187-98.</a:t>
            </a:r>
          </a:p>
          <a:p>
            <a:pPr marL="742950" indent="-742950"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 Core Team (2022). R: A language and environment for statistical computing. R Foundation for Statistical Computing, Vienna, Austria. URL: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https://www.R-project.org/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Spitters CJ. An alternative approach to the analysis of mixed cropping experiments. 1. Estimation of competition effects. Netherlands Journal of Agricultural Science. 1983 Feb 1;31(1):1-1</a:t>
            </a:r>
            <a:endParaRPr lang="en-US" sz="3200" u="none" strike="noStrike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Picture 20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31560890-3510-3083-3816-19124F00E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285" y="14020819"/>
            <a:ext cx="19933516" cy="11960110"/>
          </a:xfrm>
          <a:prstGeom prst="rect">
            <a:avLst/>
          </a:prstGeom>
        </p:spPr>
      </p:pic>
      <p:pic>
        <p:nvPicPr>
          <p:cNvPr id="23" name="Picture 22" descr="Chart, box and whisker chart&#10;&#10;Description automatically generated">
            <a:extLst>
              <a:ext uri="{FF2B5EF4-FFF2-40B4-BE49-F238E27FC236}">
                <a16:creationId xmlns:a16="http://schemas.microsoft.com/office/drawing/2014/main" id="{7D9ACFA1-D136-DD65-06D9-AA986B8071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594150" y="13690062"/>
            <a:ext cx="19076147" cy="1144568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A8A3CE1-3737-36DF-4AF2-B59463B48969}"/>
              </a:ext>
            </a:extLst>
          </p:cNvPr>
          <p:cNvSpPr txBox="1"/>
          <p:nvPr/>
        </p:nvSpPr>
        <p:spPr>
          <a:xfrm rot="10800000" flipV="1">
            <a:off x="21232163" y="11530953"/>
            <a:ext cx="17800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accent1">
                    <a:lumMod val="75000"/>
                  </a:schemeClr>
                </a:solidFill>
              </a:rPr>
              <a:t>Collard’s speculative coverage was significantly higher than that of red clover.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6A353D-B51C-1D7E-65EE-79966A97DE75}"/>
              </a:ext>
            </a:extLst>
          </p:cNvPr>
          <p:cNvSpPr txBox="1"/>
          <p:nvPr/>
        </p:nvSpPr>
        <p:spPr>
          <a:xfrm>
            <a:off x="10409332" y="25386359"/>
            <a:ext cx="9642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Materials and Methods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1B2838-F150-7885-1864-1C24899A7130}"/>
              </a:ext>
            </a:extLst>
          </p:cNvPr>
          <p:cNvSpPr txBox="1"/>
          <p:nvPr/>
        </p:nvSpPr>
        <p:spPr>
          <a:xfrm>
            <a:off x="30691019" y="23982173"/>
            <a:ext cx="44955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60893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{64970371-16F1-2C45-AF51-D4967193C261}tf10001070</Template>
  <TotalTime>3082</TotalTime>
  <Words>643</Words>
  <Application>Microsoft Macintosh PowerPoint</Application>
  <PresentationFormat>Custom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Cambria Math</vt:lpstr>
      <vt:lpstr>Courier New</vt:lpstr>
      <vt:lpstr>Roboto Slab</vt:lpstr>
      <vt:lpstr>Office Theme</vt:lpstr>
      <vt:lpstr>Weed suppression from frost-seeded Brassicaceae cover crops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 suppression from frost-seeded Brassicaceae  cover crops </dc:title>
  <dc:creator>Huong Nguyen</dc:creator>
  <cp:lastModifiedBy>Huong Nguyen</cp:lastModifiedBy>
  <cp:revision>17</cp:revision>
  <dcterms:created xsi:type="dcterms:W3CDTF">2022-11-07T16:07:29Z</dcterms:created>
  <dcterms:modified xsi:type="dcterms:W3CDTF">2022-12-02T19:53:37Z</dcterms:modified>
</cp:coreProperties>
</file>

<file path=docProps/thumbnail.jpeg>
</file>